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490" r:id="rId2"/>
    <p:sldId id="492" r:id="rId3"/>
    <p:sldId id="491" r:id="rId4"/>
    <p:sldId id="664" r:id="rId5"/>
    <p:sldId id="717" r:id="rId6"/>
    <p:sldId id="720" r:id="rId7"/>
    <p:sldId id="666" r:id="rId8"/>
    <p:sldId id="673" r:id="rId9"/>
    <p:sldId id="672" r:id="rId10"/>
    <p:sldId id="676" r:id="rId11"/>
    <p:sldId id="715" r:id="rId12"/>
    <p:sldId id="707" r:id="rId13"/>
    <p:sldId id="708" r:id="rId14"/>
    <p:sldId id="712" r:id="rId15"/>
    <p:sldId id="709" r:id="rId16"/>
    <p:sldId id="710" r:id="rId17"/>
    <p:sldId id="679" r:id="rId18"/>
    <p:sldId id="711" r:id="rId19"/>
    <p:sldId id="675" r:id="rId20"/>
    <p:sldId id="677" r:id="rId21"/>
    <p:sldId id="705" r:id="rId22"/>
    <p:sldId id="706" r:id="rId23"/>
    <p:sldId id="703" r:id="rId24"/>
    <p:sldId id="667" r:id="rId25"/>
    <p:sldId id="704" r:id="rId26"/>
    <p:sldId id="665" r:id="rId27"/>
    <p:sldId id="718" r:id="rId28"/>
    <p:sldId id="719" r:id="rId29"/>
    <p:sldId id="669" r:id="rId30"/>
    <p:sldId id="668" r:id="rId31"/>
    <p:sldId id="670" r:id="rId32"/>
    <p:sldId id="671" r:id="rId33"/>
    <p:sldId id="674" r:id="rId34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0F"/>
    <a:srgbClr val="FF0000"/>
    <a:srgbClr val="FEA80E"/>
    <a:srgbClr val="DD8E01"/>
    <a:srgbClr val="B9DEFF"/>
    <a:srgbClr val="FFC000"/>
    <a:srgbClr val="000000"/>
    <a:srgbClr val="339933"/>
    <a:srgbClr val="00B0F0"/>
    <a:srgbClr val="08F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806" autoAdjust="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14/05/2023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73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30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4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5/14/2023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5/14/2023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5/14/2023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5/14/2023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5/14/2023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5356360" y="1578399"/>
            <a:ext cx="6644581" cy="35530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5356357" y="1348150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575D3D-E99D-AC50-6ED0-AF5433E5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707" y="1625177"/>
            <a:ext cx="2160000" cy="1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EEE56-F899-F567-CD18-17DC8CEC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631" y="1625176"/>
            <a:ext cx="2160001" cy="16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C65F00-D473-C992-4AF1-BFB8AE8A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31" y="3344583"/>
            <a:ext cx="2160000" cy="16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86040D-1E7D-FE15-1A18-8C5CA7B3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748" y="3313906"/>
            <a:ext cx="2160000" cy="16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3B37C2-198C-7E8D-4222-EFBBC80A4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631" y="1644796"/>
            <a:ext cx="2160000" cy="16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D114D1-7626-2C9A-1A8F-38D9CBCBE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9866" y="3331192"/>
            <a:ext cx="2160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3F5CE-4A45-52EA-1AAC-2DAA3A6CE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59" y="2082500"/>
            <a:ext cx="4991333" cy="25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B28L8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4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RB.A78 - B28L8 – </a:t>
            </a:r>
            <a:r>
              <a:rPr lang="en-US" dirty="0" err="1"/>
              <a:t>Intercoil</a:t>
            </a:r>
            <a:r>
              <a:rPr lang="en-US" dirty="0"/>
              <a:t> short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0171F-B382-9A38-144F-41361DAE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83" b="37850"/>
          <a:stretch/>
        </p:blipFill>
        <p:spPr>
          <a:xfrm>
            <a:off x="3711301" y="1426184"/>
            <a:ext cx="7628929" cy="376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18BE4-0ECD-9E66-7BA1-1E39099A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642809-D3BB-2ED0-40FA-E0E93A0A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7" y="2839914"/>
            <a:ext cx="3368711" cy="23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3FA20-4B88-9140-443F-5BA4D6800E1B}"/>
              </a:ext>
            </a:extLst>
          </p:cNvPr>
          <p:cNvSpPr txBox="1"/>
          <p:nvPr/>
        </p:nvSpPr>
        <p:spPr>
          <a:xfrm>
            <a:off x="435427" y="1173936"/>
            <a:ext cx="366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 with B28L8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2021-03-28: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2093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5EA533-E5EA-DFC6-36E6-A2DA085F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629"/>
            <a:ext cx="12192000" cy="41067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F5A0B-5AEA-4E1B-3E0F-CCE4AB3EC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864E75-0546-D37B-EF83-9A31B1A7AEF1}"/>
              </a:ext>
            </a:extLst>
          </p:cNvPr>
          <p:cNvCxnSpPr/>
          <p:nvPr/>
        </p:nvCxnSpPr>
        <p:spPr>
          <a:xfrm flipH="1">
            <a:off x="247650" y="3742483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6D4661-05F4-B8DA-845F-7AEB44FE0408}"/>
              </a:ext>
            </a:extLst>
          </p:cNvPr>
          <p:cNvCxnSpPr/>
          <p:nvPr/>
        </p:nvCxnSpPr>
        <p:spPr>
          <a:xfrm flipH="1">
            <a:off x="247650" y="4074177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2686B52-A5F8-ABC6-1F3B-D6AA2E86A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49968" cy="14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1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C17L5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34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RB.A45 - C</a:t>
            </a:r>
            <a:r>
              <a:rPr lang="en-US" dirty="0"/>
              <a:t>17L5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9A5E7-E2E6-1029-1EFD-BF0C854F6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1" b="38245"/>
          <a:stretch/>
        </p:blipFill>
        <p:spPr>
          <a:xfrm>
            <a:off x="3962400" y="1446994"/>
            <a:ext cx="7470340" cy="3682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AC5D88-D5ED-8F28-E430-CD5BC891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E46A0-C6D9-8317-F1B7-4B61D4D5B235}"/>
              </a:ext>
            </a:extLst>
          </p:cNvPr>
          <p:cNvCxnSpPr>
            <a:cxnSpLocks/>
          </p:cNvCxnSpPr>
          <p:nvPr/>
        </p:nvCxnSpPr>
        <p:spPr>
          <a:xfrm flipH="1">
            <a:off x="5750719" y="323122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3F3321-94DD-A2E3-C1AC-E053259288AB}"/>
              </a:ext>
            </a:extLst>
          </p:cNvPr>
          <p:cNvSpPr txBox="1"/>
          <p:nvPr/>
        </p:nvSpPr>
        <p:spPr>
          <a:xfrm>
            <a:off x="4912896" y="309272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A17L5, E89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72A649-A8D0-3CC0-AC6E-051088E08947}"/>
              </a:ext>
            </a:extLst>
          </p:cNvPr>
          <p:cNvCxnSpPr>
            <a:cxnSpLocks/>
          </p:cNvCxnSpPr>
          <p:nvPr/>
        </p:nvCxnSpPr>
        <p:spPr>
          <a:xfrm flipH="1">
            <a:off x="5707857" y="4088606"/>
            <a:ext cx="440531" cy="47408"/>
          </a:xfrm>
          <a:prstGeom prst="straightConnector1">
            <a:avLst/>
          </a:prstGeom>
          <a:ln>
            <a:solidFill>
              <a:srgbClr val="39E7D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1560E8-6C12-03AA-A91E-635934EB31DD}"/>
              </a:ext>
            </a:extLst>
          </p:cNvPr>
          <p:cNvSpPr txBox="1"/>
          <p:nvPr/>
        </p:nvSpPr>
        <p:spPr>
          <a:xfrm>
            <a:off x="4870034" y="399751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9E7D2"/>
                </a:solidFill>
              </a:rPr>
              <a:t>C16L5, E66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A1E64-1CE9-021E-F97A-212917D0A268}"/>
              </a:ext>
            </a:extLst>
          </p:cNvPr>
          <p:cNvCxnSpPr>
            <a:cxnSpLocks/>
          </p:cNvCxnSpPr>
          <p:nvPr/>
        </p:nvCxnSpPr>
        <p:spPr>
          <a:xfrm flipH="1">
            <a:off x="5707857" y="399751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33AD59-6764-3E52-9046-03988E1208E5}"/>
              </a:ext>
            </a:extLst>
          </p:cNvPr>
          <p:cNvSpPr txBox="1"/>
          <p:nvPr/>
        </p:nvSpPr>
        <p:spPr>
          <a:xfrm>
            <a:off x="4870034" y="385901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B16L5, E88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78829E-0808-C5B3-D6E7-47273F0C1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7" y="2813538"/>
            <a:ext cx="3413937" cy="242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06EACA-CDCF-9806-CFF1-2134082E0C06}"/>
              </a:ext>
            </a:extLst>
          </p:cNvPr>
          <p:cNvSpPr txBox="1"/>
          <p:nvPr/>
        </p:nvSpPr>
        <p:spPr>
          <a:xfrm>
            <a:off x="435427" y="1173936"/>
            <a:ext cx="3661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C17L5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64215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2625-7DA8-0184-039E-71127AC3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C9D274-BAE7-932A-A5DA-EDAE1062E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45620-C3DC-1854-E724-648AE7F91F5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E997C-8AB2-7F6F-FD0C-249CDF9D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988"/>
            <a:ext cx="12192000" cy="3950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90562-D70E-555D-8E0F-F0509A33D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5" y="0"/>
            <a:ext cx="2356637" cy="14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57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2F0B-B6D2-43E6-5299-F79307C0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A32L4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F3F9F-33DE-B8FD-52A4-6CA17EC3D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D9F74-F823-9B7D-96CD-0F491A068ED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RB.A34 - A32L4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E4B00-DAD0-EC85-30CD-28666F71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55" b="38943"/>
          <a:stretch/>
        </p:blipFill>
        <p:spPr>
          <a:xfrm>
            <a:off x="3914775" y="1442407"/>
            <a:ext cx="7517965" cy="366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04AFC-9A9F-F12E-8062-63ECA289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7467F3-822B-A973-5F12-87640D9DBF40}"/>
              </a:ext>
            </a:extLst>
          </p:cNvPr>
          <p:cNvCxnSpPr>
            <a:cxnSpLocks/>
          </p:cNvCxnSpPr>
          <p:nvPr/>
        </p:nvCxnSpPr>
        <p:spPr>
          <a:xfrm>
            <a:off x="6273243" y="315681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261441-5EC4-6B6D-1233-DD416C949C10}"/>
              </a:ext>
            </a:extLst>
          </p:cNvPr>
          <p:cNvSpPr txBox="1"/>
          <p:nvPr/>
        </p:nvSpPr>
        <p:spPr>
          <a:xfrm>
            <a:off x="6612967" y="3018316"/>
            <a:ext cx="9403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B33L4, E118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E4339-4232-220E-75EA-00EA26759AF4}"/>
              </a:ext>
            </a:extLst>
          </p:cNvPr>
          <p:cNvCxnSpPr>
            <a:cxnSpLocks/>
          </p:cNvCxnSpPr>
          <p:nvPr/>
        </p:nvCxnSpPr>
        <p:spPr>
          <a:xfrm>
            <a:off x="6447868" y="356268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B554E-C112-73BC-1C45-DF468B51C04B}"/>
              </a:ext>
            </a:extLst>
          </p:cNvPr>
          <p:cNvSpPr txBox="1"/>
          <p:nvPr/>
        </p:nvSpPr>
        <p:spPr>
          <a:xfrm>
            <a:off x="6787592" y="3424186"/>
            <a:ext cx="980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C32L4, E119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C7F9C-8B45-A861-79B1-B08E49BC27A3}"/>
              </a:ext>
            </a:extLst>
          </p:cNvPr>
          <p:cNvCxnSpPr>
            <a:cxnSpLocks/>
          </p:cNvCxnSpPr>
          <p:nvPr/>
        </p:nvCxnSpPr>
        <p:spPr>
          <a:xfrm flipH="1">
            <a:off x="5264944" y="3274088"/>
            <a:ext cx="42362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A6DB3-E76A-593B-73E4-A1135C8F2D51}"/>
              </a:ext>
            </a:extLst>
          </p:cNvPr>
          <p:cNvSpPr txBox="1"/>
          <p:nvPr/>
        </p:nvSpPr>
        <p:spPr>
          <a:xfrm>
            <a:off x="4427121" y="3135588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B33A4, E36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A3FFDD-8A4F-3FEB-C160-B57AF210C07C}"/>
              </a:ext>
            </a:extLst>
          </p:cNvPr>
          <p:cNvCxnSpPr>
            <a:cxnSpLocks/>
          </p:cNvCxnSpPr>
          <p:nvPr/>
        </p:nvCxnSpPr>
        <p:spPr>
          <a:xfrm flipH="1" flipV="1">
            <a:off x="5229225" y="3765144"/>
            <a:ext cx="350044" cy="2044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020E15-41FF-2B12-4884-0589A433E687}"/>
              </a:ext>
            </a:extLst>
          </p:cNvPr>
          <p:cNvSpPr txBox="1"/>
          <p:nvPr/>
        </p:nvSpPr>
        <p:spPr>
          <a:xfrm>
            <a:off x="4391402" y="362664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B32L4, E35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364CDA-6730-AD2C-A7B9-644EF0BA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6" y="2863969"/>
            <a:ext cx="3323035" cy="23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00C0FB-7B34-434B-B110-5412BAF68C17}"/>
              </a:ext>
            </a:extLst>
          </p:cNvPr>
          <p:cNvSpPr txBox="1"/>
          <p:nvPr/>
        </p:nvSpPr>
        <p:spPr>
          <a:xfrm>
            <a:off x="435427" y="1173936"/>
            <a:ext cx="3820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A32L4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2021-04-04: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2021-04-14: 3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2746557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CB4B-1ED3-4CC5-1927-5F581DAB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E8725-B7EC-818C-D185-AE8ACBC66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663F5-FE58-8A06-9F89-EEE1FAE94BD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E9D09-CC13-691D-ADF4-14FC26E6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790"/>
            <a:ext cx="12192000" cy="4098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C1CC8-8A4D-F1A3-9F2D-F7FBAB9C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76" y="0"/>
            <a:ext cx="2447747" cy="14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57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B11L8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5566C-8E22-61D9-EFD1-DDAB8F106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B6CEC-04E5-6E12-A459-BE4A2441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8B7B6-F413-74D5-2719-B3D1E6AB0927}"/>
              </a:ext>
            </a:extLst>
          </p:cNvPr>
          <p:cNvSpPr txBox="1"/>
          <p:nvPr/>
        </p:nvSpPr>
        <p:spPr>
          <a:xfrm>
            <a:off x="6003234" y="0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1EE</a:t>
            </a:r>
          </a:p>
        </p:txBody>
      </p:sp>
    </p:spTree>
    <p:extLst>
      <p:ext uri="{BB962C8B-B14F-4D97-AF65-F5344CB8AC3E}">
        <p14:creationId xmlns:p14="http://schemas.microsoft.com/office/powerpoint/2010/main" val="547286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RB.A12 - B11L2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F7F570-002E-B32E-4709-D1A4BC4DEAC7}"/>
              </a:ext>
            </a:extLst>
          </p:cNvPr>
          <p:cNvGrpSpPr/>
          <p:nvPr/>
        </p:nvGrpSpPr>
        <p:grpSpPr>
          <a:xfrm>
            <a:off x="3846637" y="1432822"/>
            <a:ext cx="7586104" cy="3706407"/>
            <a:chOff x="3846637" y="1432822"/>
            <a:chExt cx="7586104" cy="3706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B37812-E855-22AF-A42B-F0169A1D2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338" b="38254"/>
            <a:stretch/>
          </p:blipFill>
          <p:spPr>
            <a:xfrm>
              <a:off x="3846637" y="1432822"/>
              <a:ext cx="7586104" cy="370640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075F0C-37C4-4C1D-5CC9-8E17DE0AC53F}"/>
                </a:ext>
              </a:extLst>
            </p:cNvPr>
            <p:cNvGrpSpPr/>
            <p:nvPr/>
          </p:nvGrpSpPr>
          <p:grpSpPr>
            <a:xfrm>
              <a:off x="4369752" y="3158251"/>
              <a:ext cx="3435269" cy="1102599"/>
              <a:chOff x="4369752" y="3158251"/>
              <a:chExt cx="3435269" cy="11025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D3194-21DD-DE76-5A8D-C78CCFB49716}"/>
                  </a:ext>
                </a:extLst>
              </p:cNvPr>
              <p:cNvSpPr txBox="1"/>
              <p:nvPr/>
            </p:nvSpPr>
            <p:spPr>
              <a:xfrm>
                <a:off x="6819265" y="3158251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A11L2, E4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64996-538B-225C-DCA7-811CC1E119E9}"/>
                  </a:ext>
                </a:extLst>
              </p:cNvPr>
              <p:cNvSpPr txBox="1"/>
              <p:nvPr/>
            </p:nvSpPr>
            <p:spPr>
              <a:xfrm>
                <a:off x="4369752" y="3797566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B9L2, E153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9FE627-1B4A-AFB6-2B63-CE37AFD98BDF}"/>
                  </a:ext>
                </a:extLst>
              </p:cNvPr>
              <p:cNvCxnSpPr/>
              <p:nvPr/>
            </p:nvCxnSpPr>
            <p:spPr>
              <a:xfrm flipH="1" flipV="1">
                <a:off x="5013325" y="4045238"/>
                <a:ext cx="644525" cy="21561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A04BE-7506-493C-E8DF-8D54C2095F00}"/>
                  </a:ext>
                </a:extLst>
              </p:cNvPr>
              <p:cNvSpPr txBox="1"/>
              <p:nvPr/>
            </p:nvSpPr>
            <p:spPr>
              <a:xfrm>
                <a:off x="5039234" y="3563811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B10L2, E152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ACFBC59-A752-C645-7EF1-C0AAF30D4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7050" y="3807989"/>
                <a:ext cx="282575" cy="9738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C3BE20-31A8-B6F6-F73D-322044F1E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6811" y="3397250"/>
                <a:ext cx="183914" cy="139556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D444BE-B88D-6278-B497-36230F1C5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8561" y="3905372"/>
                <a:ext cx="202964" cy="317450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523DA-6E66-1D1C-4549-DBCD26AFB001}"/>
                  </a:ext>
                </a:extLst>
              </p:cNvPr>
              <p:cNvSpPr txBox="1"/>
              <p:nvPr/>
            </p:nvSpPr>
            <p:spPr>
              <a:xfrm>
                <a:off x="6943961" y="3637430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A9L2, E3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31EC390-02ED-B03F-62A6-76C1F69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08796A-613A-A6EF-EBFF-93D5442E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0" y="2851681"/>
            <a:ext cx="3417521" cy="23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7" y="1173936"/>
            <a:ext cx="366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B11L2 quench before</a:t>
            </a:r>
          </a:p>
        </p:txBody>
      </p:sp>
    </p:spTree>
    <p:extLst>
      <p:ext uri="{BB962C8B-B14F-4D97-AF65-F5344CB8AC3E}">
        <p14:creationId xmlns:p14="http://schemas.microsoft.com/office/powerpoint/2010/main" val="1267617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6752-82EA-3D62-A2F2-05C02B33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9F02-2F49-C325-A3BA-BDC9746C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2176-0F28-6D73-F1BB-876498C04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E00D2-B839-A85B-7DD6-B851B483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237"/>
            <a:ext cx="12192000" cy="41775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28A746-5CFC-4810-6144-5655FF7AFEAE}"/>
              </a:ext>
            </a:extLst>
          </p:cNvPr>
          <p:cNvCxnSpPr/>
          <p:nvPr/>
        </p:nvCxnSpPr>
        <p:spPr>
          <a:xfrm flipH="1">
            <a:off x="247650" y="2664035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6952D-A11C-035D-575C-9424609F2E23}"/>
              </a:ext>
            </a:extLst>
          </p:cNvPr>
          <p:cNvCxnSpPr>
            <a:cxnSpLocks/>
          </p:cNvCxnSpPr>
          <p:nvPr/>
        </p:nvCxnSpPr>
        <p:spPr>
          <a:xfrm flipH="1">
            <a:off x="247650" y="4524205"/>
            <a:ext cx="10763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5A1425-04A8-C013-AA92-CCC10D211920}"/>
              </a:ext>
            </a:extLst>
          </p:cNvPr>
          <p:cNvCxnSpPr/>
          <p:nvPr/>
        </p:nvCxnSpPr>
        <p:spPr>
          <a:xfrm flipH="1">
            <a:off x="247650" y="2308131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28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B28R3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8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– B28R3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6" y="1173936"/>
            <a:ext cx="436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B28R3 quench before</a:t>
            </a:r>
          </a:p>
          <a:p>
            <a:endParaRPr lang="en-US" sz="1600" dirty="0"/>
          </a:p>
          <a:p>
            <a:r>
              <a:rPr lang="en-US" sz="1600" dirty="0"/>
              <a:t>Most likely scenario of noise from simulations: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Partially emerging resistor, in parallel to diode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Degraded diode contact?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9A55-4F0C-D1EF-51F2-3BE971CAF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90" b="38574"/>
          <a:stretch/>
        </p:blipFill>
        <p:spPr>
          <a:xfrm>
            <a:off x="4637909" y="1834515"/>
            <a:ext cx="7389495" cy="359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153D0-C522-83FC-552F-4A755072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6" y="3243239"/>
            <a:ext cx="4367399" cy="21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B33CA-17CA-A253-B828-F2171BC40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62D572-0150-4B73-BF07-BFE22C2D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26" y="987528"/>
            <a:ext cx="8750169" cy="43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2BA740-633C-BE31-07EF-B6D29E9B4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61" y="987528"/>
            <a:ext cx="2420906" cy="436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16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D8948-8620-56D3-DCBF-BA631155E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C183-6843-4D1B-EE05-37BF3EC6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200"/>
            <a:ext cx="12192000" cy="3911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0C7342-2C7C-CBB7-C16C-952BA583C713}"/>
              </a:ext>
            </a:extLst>
          </p:cNvPr>
          <p:cNvCxnSpPr/>
          <p:nvPr/>
        </p:nvCxnSpPr>
        <p:spPr>
          <a:xfrm flipH="1">
            <a:off x="247650" y="2247900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38F6D5-A85C-F662-0D08-D67F4F39D669}"/>
              </a:ext>
            </a:extLst>
          </p:cNvPr>
          <p:cNvCxnSpPr>
            <a:cxnSpLocks/>
          </p:cNvCxnSpPr>
          <p:nvPr/>
        </p:nvCxnSpPr>
        <p:spPr>
          <a:xfrm flipH="1">
            <a:off x="247650" y="4781550"/>
            <a:ext cx="10763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1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7893C-ADB7-04FE-A076-0DE8BFBB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2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A40F-B272-5513-F1F3-DE08A36D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1BBAF-A9DB-9997-5E99-A2777B9C4D5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D1937-7995-C88F-EBE0-E55ED890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624"/>
            <a:ext cx="12192000" cy="6164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E3C0A-5208-F4E1-9ADB-386C47A1B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000" y="3726685"/>
            <a:ext cx="4226000" cy="29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48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6700-EC54-38B8-A26C-A13FFA96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39258-BCAF-3F49-5C82-473E86F5412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F1B1A-8A29-9155-7FD7-703EA464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87"/>
            <a:ext cx="12192000" cy="671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2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E6CD-ADE6-C3A9-B876-71C39DB6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9668B-3FB5-5ACB-E9E1-305865CD0E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863A-CC92-6CFE-F584-EC0F9ACD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876079"/>
            <a:ext cx="8458933" cy="510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38C44-370E-7E9C-E055-1E6504ED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52" y="83530"/>
            <a:ext cx="9403895" cy="66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5566C-8E22-61D9-EFD1-DDAB8F106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0B2D3-258E-629B-F3C8-BEF99447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1E931-4112-16A2-52A8-8DEB994BFD7C}"/>
              </a:ext>
            </a:extLst>
          </p:cNvPr>
          <p:cNvSpPr txBox="1"/>
          <p:nvPr/>
        </p:nvSpPr>
        <p:spPr>
          <a:xfrm>
            <a:off x="5979381" y="-55659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2EE</a:t>
            </a:r>
          </a:p>
        </p:txBody>
      </p:sp>
    </p:spTree>
    <p:extLst>
      <p:ext uri="{BB962C8B-B14F-4D97-AF65-F5344CB8AC3E}">
        <p14:creationId xmlns:p14="http://schemas.microsoft.com/office/powerpoint/2010/main" val="1201036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70E61-7505-DEF0-5373-76A954FC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95940-DB2F-610B-2A71-9F6A07B8A0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23E5E-1FEF-D821-F856-45E319F1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761769"/>
            <a:ext cx="11377646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9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E44-6655-740E-6889-BDCAC5E2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7193E-3A2A-75EF-A35D-AFC5A6EEE84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69AEC-A7E3-30FB-A8B1-4FDE3BC9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44" y="1285089"/>
            <a:ext cx="8420830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84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4DF8-0A8D-233D-9DC8-39062AE5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0EA53-2AA5-11E9-C79E-D14515B099C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15F0-9053-F643-67B8-49292E29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89" y="464563"/>
            <a:ext cx="7163421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15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6C1-6112-5D63-FA7D-B9C2E44C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386EE-4C77-EDD6-6FF7-09E41DC63A6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D070C-00D1-3609-E7B5-939793BE4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798"/>
            <a:ext cx="6032747" cy="2904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C470C-CEB1-982A-AB35-B5440399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97" y="48317"/>
            <a:ext cx="4755832" cy="23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4D792-4770-7003-DA24-CAF57F50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7" y="2710347"/>
            <a:ext cx="5894664" cy="3318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3109B4-31C3-8318-0608-918D5A611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18" y="4697936"/>
            <a:ext cx="5530896" cy="2344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B11461-5787-2C2E-560D-8C8E2AB86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614" y="2718034"/>
            <a:ext cx="3035245" cy="17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3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39C98B7-08EC-1877-DADB-A914A32117DB}"/>
                  </a:ext>
                </a:extLst>
              </p:cNvPr>
              <p:cNvSpPr txBox="1"/>
              <p:nvPr/>
            </p:nvSpPr>
            <p:spPr>
              <a:xfrm>
                <a:off x="248752" y="0"/>
                <a:ext cx="11943248" cy="6731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900" b="1" u="sng" dirty="0"/>
                  <a:t>Assumptions:</a:t>
                </a:r>
              </a:p>
              <a:p>
                <a:endParaRPr lang="en-US" sz="900" b="1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Preprocessing</a:t>
                </a:r>
                <a:r>
                  <a:rPr lang="en-US" sz="900" dirty="0"/>
                  <a:t>:, padding, low pass filter (aliasing?)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Minimize spectral leakage: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Subtract trend: none, offset, 1</a:t>
                </a:r>
                <a:r>
                  <a:rPr lang="en-US" sz="900" baseline="30000" dirty="0"/>
                  <a:t>st</a:t>
                </a:r>
                <a:r>
                  <a:rPr lang="en-US" sz="900" dirty="0"/>
                  <a:t> order, 2</a:t>
                </a:r>
                <a:r>
                  <a:rPr lang="en-US" sz="900" baseline="30000" dirty="0"/>
                  <a:t>nd</a:t>
                </a:r>
                <a:r>
                  <a:rPr lang="en-US" sz="900" dirty="0"/>
                  <a:t> order, </a:t>
                </a:r>
                <a:r>
                  <a:rPr lang="en-US" sz="900" b="1" dirty="0"/>
                  <a:t>exponential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00A00F"/>
                    </a:solidFill>
                  </a:rPr>
                  <a:t>Window multiplication: none (best reconstruction, high smearing),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hanning</a:t>
                </a:r>
                <a:r>
                  <a:rPr lang="en-US" sz="900" dirty="0">
                    <a:solidFill>
                      <a:srgbClr val="00A00F"/>
                    </a:solidFill>
                  </a:rPr>
                  <a:t> (lowest smearing, no reconstruction), </a:t>
                </a:r>
                <a:r>
                  <a:rPr lang="en-US" sz="900" b="1" dirty="0">
                    <a:solidFill>
                      <a:srgbClr val="00A00F"/>
                    </a:solidFill>
                  </a:rPr>
                  <a:t>hamming (</a:t>
                </a:r>
                <a:r>
                  <a:rPr lang="en-US" sz="900" dirty="0">
                    <a:solidFill>
                      <a:srgbClr val="00A00F"/>
                    </a:solidFill>
                  </a:rPr>
                  <a:t>low smearing , </a:t>
                </a:r>
                <a:r>
                  <a:rPr lang="en-US" sz="900" b="1" dirty="0">
                    <a:solidFill>
                      <a:srgbClr val="00A00F"/>
                    </a:solidFill>
                  </a:rPr>
                  <a:t>good reconstruction)</a:t>
                </a:r>
                <a:r>
                  <a:rPr lang="en-US" sz="900" dirty="0">
                    <a:solidFill>
                      <a:srgbClr val="00A00F"/>
                    </a:solidFill>
                  </a:rPr>
                  <a:t>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barlett</a:t>
                </a:r>
                <a:r>
                  <a:rPr lang="en-US" sz="900" dirty="0">
                    <a:solidFill>
                      <a:srgbClr val="00A00F"/>
                    </a:solidFill>
                  </a:rPr>
                  <a:t>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blackman</a:t>
                </a:r>
                <a:r>
                  <a:rPr lang="en-US" sz="900" dirty="0">
                    <a:solidFill>
                      <a:srgbClr val="00A00F"/>
                    </a:solidFill>
                  </a:rPr>
                  <a:t>, flattop (high smearing, accurate amplitude) 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tukey</a:t>
                </a:r>
                <a:r>
                  <a:rPr lang="en-US" sz="900" dirty="0">
                    <a:solidFill>
                      <a:srgbClr val="00A00F"/>
                    </a:solidFill>
                  </a:rPr>
                  <a:t>, … </a:t>
                </a:r>
                <a:endParaRPr lang="en-US" sz="900" b="1" dirty="0">
                  <a:solidFill>
                    <a:srgbClr val="00A00F"/>
                  </a:solidFill>
                </a:endParaRP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Interpolate frequency range: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FF0000"/>
                    </a:solidFill>
                  </a:rPr>
                  <a:t>Mirroring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FF0000"/>
                    </a:solidFill>
                  </a:rPr>
                  <a:t>Low pass filter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Fourier transform: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Method: </a:t>
                </a:r>
                <a:r>
                  <a:rPr lang="en-US" sz="900" b="1" dirty="0"/>
                  <a:t>FFT (DFT), </a:t>
                </a:r>
                <a:r>
                  <a:rPr lang="en-US" sz="900" dirty="0">
                    <a:solidFill>
                      <a:srgbClr val="FF0000"/>
                    </a:solidFill>
                  </a:rPr>
                  <a:t>STFT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Frequency range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9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900" dirty="0"/>
                  <a:t> 1068 Hz): </a:t>
                </a:r>
                <a:r>
                  <a:rPr lang="en-US" sz="900" b="1" dirty="0"/>
                  <a:t>0-534</a:t>
                </a:r>
                <a:r>
                  <a:rPr lang="en-US" sz="900" dirty="0"/>
                  <a:t> Hz, 0- 360 Hz, 0-100 Hz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Hilbert transform: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Window gain correction: </a:t>
                </a:r>
                <a:r>
                  <a:rPr lang="en-US" sz="900" b="1" dirty="0"/>
                  <a:t>amplitude</a:t>
                </a:r>
                <a:r>
                  <a:rPr lang="en-US" sz="900" dirty="0"/>
                  <a:t>, </a:t>
                </a:r>
                <a:r>
                  <a:rPr lang="en-US" sz="900" dirty="0">
                    <a:solidFill>
                      <a:srgbClr val="FF0000"/>
                    </a:solidFill>
                  </a:rPr>
                  <a:t>energy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NMF: 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00A00F"/>
                    </a:solidFill>
                  </a:rPr>
                  <a:t>Scaling</a:t>
                </a:r>
                <a:r>
                  <a:rPr lang="en-US" sz="900" dirty="0"/>
                  <a:t>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No scaling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log min max scale (0,1, Clip values bellow, above): </a:t>
                </a:r>
              </a:p>
              <a:p>
                <a:pPr marL="1600200" lvl="3" indent="-228600">
                  <a:buFont typeface="+mj-lt"/>
                  <a:buAutoNum type="arabicPeriod"/>
                </a:pPr>
                <a:r>
                  <a:rPr lang="en-US" sz="900" dirty="0"/>
                  <a:t>range: 1e-5V – 10V (bad NMF), 1e-3V – 1V, 1e-2V – 5V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Training set: </a:t>
                </a:r>
                <a:r>
                  <a:rPr lang="en-US" sz="900" b="1" dirty="0"/>
                  <a:t>exclude fast sec. quenches</a:t>
                </a:r>
                <a:r>
                  <a:rPr lang="en-US" sz="900" dirty="0"/>
                  <a:t>, include fast sec. quenches, include fast sec. quenches +  Snapshots , include fast sec. quenches +  Snapshots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Phase recovery: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Take phase from original FFT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chemeClr val="tx2"/>
                    </a:solidFill>
                  </a:rPr>
                  <a:t>Complex valued NMF (very slow)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Hyperparameter: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 err="1">
                    <a:solidFill>
                      <a:srgbClr val="00A00F"/>
                    </a:solidFill>
                  </a:rPr>
                  <a:t>n_components</a:t>
                </a:r>
                <a:r>
                  <a:rPr lang="en-US" sz="900" dirty="0"/>
                  <a:t>: 6 (best interpretation), 20 (best reconstruction), (evaluate with loss =f(</a:t>
                </a:r>
                <a:r>
                  <a:rPr lang="en-US" sz="900" dirty="0" err="1"/>
                  <a:t>n_components</a:t>
                </a:r>
                <a:r>
                  <a:rPr lang="en-US" sz="900" dirty="0"/>
                  <a:t>))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Distance measure: </a:t>
                </a:r>
                <a:r>
                  <a:rPr lang="en-US" sz="900" b="1" dirty="0" err="1"/>
                  <a:t>Frobenius</a:t>
                </a:r>
                <a:r>
                  <a:rPr lang="en-US" sz="900" b="1" dirty="0"/>
                  <a:t>, KL</a:t>
                </a:r>
                <a:r>
                  <a:rPr lang="en-US" sz="900" dirty="0"/>
                  <a:t>, IS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Solver: cd, </a:t>
                </a:r>
                <a:r>
                  <a:rPr lang="en-US" sz="900" b="1" dirty="0"/>
                  <a:t>mu</a:t>
                </a:r>
                <a:r>
                  <a:rPr lang="en-US" sz="900" dirty="0"/>
                  <a:t>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Regularization: </a:t>
                </a:r>
                <a:r>
                  <a:rPr lang="en-US" sz="900" b="1" dirty="0"/>
                  <a:t>none (best anomaly detection), </a:t>
                </a:r>
                <a:r>
                  <a:rPr lang="en-US" sz="900" dirty="0"/>
                  <a:t>L1, L2, </a:t>
                </a:r>
                <a:r>
                  <a:rPr lang="en-US" sz="900" b="1" dirty="0"/>
                  <a:t>L1+L2 (best components)</a:t>
                </a:r>
                <a:r>
                  <a:rPr lang="en-US" sz="900" dirty="0"/>
                  <a:t>, Orthogonal Loss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Define final components: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Directly from NMF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Manually merge components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Manually define frequency range of each component (mu solver can’t recover from 0)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Component Interpretation: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Pearson Correlation, </a:t>
                </a:r>
                <a:r>
                  <a:rPr lang="en-US" sz="900" dirty="0">
                    <a:solidFill>
                      <a:srgbClr val="FF0000"/>
                    </a:solidFill>
                  </a:rPr>
                  <a:t>Partial correlation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Anomaly detection: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Losses: FFT, NMF, </a:t>
                </a:r>
                <a:r>
                  <a:rPr lang="en-US" sz="900" b="1" dirty="0"/>
                  <a:t>NMF + FFT</a:t>
                </a:r>
                <a:r>
                  <a:rPr lang="en-US" sz="900" dirty="0"/>
                  <a:t>, NMF + FFT + Processing (different scaling)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Summarize Event Loss: </a:t>
                </a:r>
                <a:r>
                  <a:rPr lang="en-US" sz="900" b="1" dirty="0"/>
                  <a:t>3 Value Max</a:t>
                </a:r>
                <a:r>
                  <a:rPr lang="en-US" sz="900" dirty="0"/>
                  <a:t>, Max, Mean, </a:t>
                </a:r>
                <a:r>
                  <a:rPr lang="en-US" sz="900" dirty="0" err="1"/>
                  <a:t>Frobenius</a:t>
                </a:r>
                <a:r>
                  <a:rPr lang="en-US" sz="900" dirty="0"/>
                  <a:t> norm</a:t>
                </a:r>
              </a:p>
              <a:p>
                <a:pPr marL="685800" lvl="1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228600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685800" lvl="1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685800" lvl="1" indent="-228600">
                  <a:buFont typeface="+mj-lt"/>
                  <a:buAutoNum type="arabicPeriod"/>
                </a:pPr>
                <a:endParaRPr lang="de-AT" sz="105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39C98B7-08EC-1877-DADB-A914A3211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52" y="0"/>
                <a:ext cx="11943248" cy="673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4" name="Picture 8">
            <a:extLst>
              <a:ext uri="{FF2B5EF4-FFF2-40B4-BE49-F238E27FC236}">
                <a16:creationId xmlns:a16="http://schemas.microsoft.com/office/drawing/2014/main" id="{7810DECC-E294-324C-0401-1C8EEE89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43" y="323051"/>
            <a:ext cx="4056731" cy="134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9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EDF9-9D5A-1EBB-F848-9A5E4A19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427D-A59D-5077-3EA6-8A0E8F294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46A9-5FAF-EAF7-D277-4738E3AB4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3AFB1-CA91-A156-EC06-07C051C8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801" y="0"/>
            <a:ext cx="240439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433E1F-44F5-5742-4333-040B18A0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74" y="1173936"/>
            <a:ext cx="3962953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4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EDF9-9D5A-1EBB-F848-9A5E4A19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427D-A59D-5077-3EA6-8A0E8F294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246A9-5FAF-EAF7-D277-4738E3AB4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DC0F86-BB35-2461-13E1-BC97614F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79" y="233492"/>
            <a:ext cx="2958214" cy="7003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E63A1-3014-EEC0-D9C0-A239E22A2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15"/>
          <a:stretch/>
        </p:blipFill>
        <p:spPr>
          <a:xfrm>
            <a:off x="3721339" y="1080654"/>
            <a:ext cx="3312408" cy="5183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6D1E50-316B-7526-1A84-AD8AD760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3" y="1080654"/>
            <a:ext cx="3339997" cy="51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3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Final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2AA02-735E-29C5-052B-7FCA9DC7C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4B1981-A32E-8320-D978-5ED27C0B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89" y="1140213"/>
            <a:ext cx="10105628" cy="41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4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Quenched</a:t>
            </a:r>
            <a:r>
              <a:rPr lang="de-AT" dirty="0"/>
              <a:t> Diode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03860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Widescreen</PresentationFormat>
  <Paragraphs>109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Optima</vt:lpstr>
      <vt:lpstr>CERNcobrandi16-9</vt:lpstr>
      <vt:lpstr>Data Overview</vt:lpstr>
      <vt:lpstr>PowerPoint Presentation</vt:lpstr>
      <vt:lpstr>PowerPoint Presentation</vt:lpstr>
      <vt:lpstr>PowerPoint Presentation</vt:lpstr>
      <vt:lpstr>Pearson Correlations</vt:lpstr>
      <vt:lpstr>Spearman Correlation</vt:lpstr>
      <vt:lpstr>Final Components</vt:lpstr>
      <vt:lpstr>PowerPoint Presentation</vt:lpstr>
      <vt:lpstr>Quenched Diode</vt:lpstr>
      <vt:lpstr>B28L8</vt:lpstr>
      <vt:lpstr>RB.A78 - B28L8 – Intercoil short</vt:lpstr>
      <vt:lpstr>PowerPoint Presentation</vt:lpstr>
      <vt:lpstr>C17L5</vt:lpstr>
      <vt:lpstr>RB.A45 - C17L5</vt:lpstr>
      <vt:lpstr>PowerPoint Presentation</vt:lpstr>
      <vt:lpstr>A32L4</vt:lpstr>
      <vt:lpstr>RB.A34 - A32L4</vt:lpstr>
      <vt:lpstr>PowerPoint Presentation</vt:lpstr>
      <vt:lpstr>B11L8</vt:lpstr>
      <vt:lpstr>RB.A12 - B11L2</vt:lpstr>
      <vt:lpstr>PowerPoint Presentation</vt:lpstr>
      <vt:lpstr>B28R3</vt:lpstr>
      <vt:lpstr>RB.A34 – B28R3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1419</cp:revision>
  <cp:lastPrinted>2023-02-15T09:37:02Z</cp:lastPrinted>
  <dcterms:created xsi:type="dcterms:W3CDTF">2019-07-26T06:24:56Z</dcterms:created>
  <dcterms:modified xsi:type="dcterms:W3CDTF">2023-05-14T12:05:56Z</dcterms:modified>
</cp:coreProperties>
</file>